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Century Schoolbook" panose="02040604050505020304" pitchFamily="18" charset="0"/>
      <p:regular r:id="rId42"/>
      <p:bold r:id="rId43"/>
      <p:italic r:id="rId44"/>
      <p:boldItalic r:id="rId45"/>
    </p:embeddedFont>
    <p:embeddedFont>
      <p:font typeface="News Cycle" panose="020B0604020202020204" charset="2"/>
      <p:regular r:id="rId46"/>
      <p:bold r:id="rId47"/>
    </p:embeddedFont>
    <p:embeddedFont>
      <p:font typeface="Oswald" panose="020B0604020202020204" charset="0"/>
      <p:regular r:id="rId48"/>
      <p:bold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245C20E-C459-42F8-913D-3472AE167339}">
  <a:tblStyle styleId="{2245C20E-C459-42F8-913D-3472AE167339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0" name="Google Shape;210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8" name="Google Shape;218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4" name="Google Shape;22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2" name="Google Shape;232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9" name="Google Shape;239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7" name="Google Shape;247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0" name="Google Shape;270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5" name="Google Shape;145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7" name="Google Shape;277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7" name="Google Shape;307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5" name="Google Shape;315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2" name="Google Shape;322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0" name="Google Shape;330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6" name="Google Shape;336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4" name="Google Shape;344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2" name="Google Shape;352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59" name="Google Shape;359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6" name="Google Shape;366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6" name="Google Shape;376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3" name="Google Shape;383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0" name="Google Shape;390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d77f599cc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d77f599cc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3dc806022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3dc806022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3dc806022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3dc806022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2" name="Google Shape;182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9" name="Google Shape;18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550500" y="2435625"/>
            <a:ext cx="3638700" cy="224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8131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58210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43594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254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254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58210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lt1"/>
        </a:solidFill>
        <a:effectLst/>
      </p:bgPr>
    </p:bg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ctrTitle"/>
          </p:nvPr>
        </p:nvSpPr>
        <p:spPr>
          <a:xfrm>
            <a:off x="550500" y="3044025"/>
            <a:ext cx="3638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1"/>
          </p:nvPr>
        </p:nvSpPr>
        <p:spPr>
          <a:xfrm>
            <a:off x="550500" y="4300725"/>
            <a:ext cx="36387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600"/>
              <a:buNone/>
              <a:defRPr sz="2600">
                <a:solidFill>
                  <a:schemeClr val="accent2"/>
                </a:solidFill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600"/>
              <a:buNone/>
              <a:defRPr sz="2600">
                <a:solidFill>
                  <a:schemeClr val="accent2"/>
                </a:solidFill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/>
          <p:nvPr/>
        </p:nvSpPr>
        <p:spPr>
          <a:xfrm>
            <a:off x="78131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4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58210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43594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58210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4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6963076" y="3274552"/>
            <a:ext cx="359208" cy="18689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75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43;p5"/>
          <p:cNvSpPr/>
          <p:nvPr/>
        </p:nvSpPr>
        <p:spPr>
          <a:xfrm>
            <a:off x="6963076" y="977835"/>
            <a:ext cx="359208" cy="439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01"/>
                </a:lnTo>
                <a:lnTo>
                  <a:pt x="21600" y="0"/>
                </a:lnTo>
                <a:lnTo>
                  <a:pt x="0" y="319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Google Shape;44;p5"/>
          <p:cNvSpPr/>
          <p:nvPr/>
        </p:nvSpPr>
        <p:spPr>
          <a:xfrm>
            <a:off x="6963076" y="1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5"/>
          <p:cNvSpPr/>
          <p:nvPr/>
        </p:nvSpPr>
        <p:spPr>
          <a:xfrm>
            <a:off x="7415771" y="1034367"/>
            <a:ext cx="837702" cy="29625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07"/>
                </a:lnTo>
                <a:lnTo>
                  <a:pt x="0" y="21600"/>
                </a:lnTo>
                <a:lnTo>
                  <a:pt x="21600" y="20492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7415771" y="0"/>
            <a:ext cx="837702" cy="10920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59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8346880" y="1552004"/>
            <a:ext cx="568512" cy="11402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647"/>
                </a:lnTo>
                <a:lnTo>
                  <a:pt x="21600" y="0"/>
                </a:lnTo>
                <a:lnTo>
                  <a:pt x="0" y="195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8346880" y="4574477"/>
            <a:ext cx="568512" cy="5689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5"/>
          <p:cNvSpPr/>
          <p:nvPr/>
        </p:nvSpPr>
        <p:spPr>
          <a:xfrm>
            <a:off x="8346880" y="2682241"/>
            <a:ext cx="568512" cy="19022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70"/>
                </a:lnTo>
                <a:lnTo>
                  <a:pt x="0" y="21600"/>
                </a:lnTo>
                <a:lnTo>
                  <a:pt x="21600" y="20429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1"/>
          </p:nvPr>
        </p:nvSpPr>
        <p:spPr>
          <a:xfrm>
            <a:off x="550500" y="1353950"/>
            <a:ext cx="2853600" cy="34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2"/>
          </p:nvPr>
        </p:nvSpPr>
        <p:spPr>
          <a:xfrm>
            <a:off x="3804472" y="1353950"/>
            <a:ext cx="2853600" cy="34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6"/>
          <p:cNvGrpSpPr/>
          <p:nvPr/>
        </p:nvGrpSpPr>
        <p:grpSpPr>
          <a:xfrm>
            <a:off x="6963076" y="0"/>
            <a:ext cx="1952316" cy="5143492"/>
            <a:chOff x="6963076" y="0"/>
            <a:chExt cx="1952316" cy="5143492"/>
          </a:xfrm>
        </p:grpSpPr>
        <p:sp>
          <p:nvSpPr>
            <p:cNvPr id="56" name="Google Shape;56;p6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6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/>
          <p:nvPr/>
        </p:nvSpPr>
        <p:spPr>
          <a:xfrm>
            <a:off x="228589" y="1362238"/>
            <a:ext cx="624618" cy="7565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3233"/>
                </a:lnTo>
                <a:lnTo>
                  <a:pt x="0" y="21600"/>
                </a:lnTo>
                <a:lnTo>
                  <a:pt x="21600" y="1836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7"/>
          <p:cNvSpPr/>
          <p:nvPr/>
        </p:nvSpPr>
        <p:spPr>
          <a:xfrm>
            <a:off x="228589" y="876"/>
            <a:ext cx="624618" cy="13723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818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7"/>
          <p:cNvSpPr/>
          <p:nvPr/>
        </p:nvSpPr>
        <p:spPr>
          <a:xfrm>
            <a:off x="8520705" y="4146351"/>
            <a:ext cx="394686" cy="9980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54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7"/>
          <p:cNvSpPr txBox="1">
            <a:spLocks noGrp="1"/>
          </p:cNvSpPr>
          <p:nvPr>
            <p:ph type="body" idx="1"/>
          </p:nvPr>
        </p:nvSpPr>
        <p:spPr>
          <a:xfrm>
            <a:off x="1030663" y="1529125"/>
            <a:ext cx="4879500" cy="29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marL="1828800" lvl="3" indent="-431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7"/>
          <p:cNvSpPr txBox="1"/>
          <p:nvPr/>
        </p:nvSpPr>
        <p:spPr>
          <a:xfrm>
            <a:off x="346977" y="1296229"/>
            <a:ext cx="582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400"/>
              <a:buFont typeface="Arial"/>
              <a:buNone/>
            </a:pPr>
            <a:r>
              <a:rPr lang="en" sz="10400" b="0" i="0" u="none" strike="noStrike" cap="none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“</a:t>
            </a:r>
            <a:endParaRPr sz="10400" b="0" i="0" u="none" strike="noStrike" cap="none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70" name="Google Shape;70;p7"/>
          <p:cNvSpPr txBox="1">
            <a:spLocks noGrp="1"/>
          </p:cNvSpPr>
          <p:nvPr>
            <p:ph type="sldNum" idx="12"/>
          </p:nvPr>
        </p:nvSpPr>
        <p:spPr>
          <a:xfrm>
            <a:off x="8520650" y="4688650"/>
            <a:ext cx="3948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" name="Google Shape;71;p7"/>
          <p:cNvSpPr/>
          <p:nvPr/>
        </p:nvSpPr>
        <p:spPr>
          <a:xfrm>
            <a:off x="7497540" y="3233808"/>
            <a:ext cx="920376" cy="14875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423"/>
                </a:lnTo>
                <a:lnTo>
                  <a:pt x="0" y="21600"/>
                </a:lnTo>
                <a:lnTo>
                  <a:pt x="21600" y="1917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7"/>
          <p:cNvSpPr/>
          <p:nvPr/>
        </p:nvSpPr>
        <p:spPr>
          <a:xfrm>
            <a:off x="6103018" y="876"/>
            <a:ext cx="1291734" cy="24987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57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7"/>
          <p:cNvSpPr/>
          <p:nvPr/>
        </p:nvSpPr>
        <p:spPr>
          <a:xfrm>
            <a:off x="7497540" y="875"/>
            <a:ext cx="920376" cy="32963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50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Google Shape;74;p7"/>
          <p:cNvSpPr/>
          <p:nvPr/>
        </p:nvSpPr>
        <p:spPr>
          <a:xfrm>
            <a:off x="6103018" y="2373413"/>
            <a:ext cx="1291734" cy="27710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82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8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36945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body" idx="1"/>
          </p:nvPr>
        </p:nvSpPr>
        <p:spPr>
          <a:xfrm>
            <a:off x="550500" y="1353948"/>
            <a:ext cx="36945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78" name="Google Shape;78;p8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8"/>
          <p:cNvSpPr/>
          <p:nvPr/>
        </p:nvSpPr>
        <p:spPr>
          <a:xfrm>
            <a:off x="80993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8"/>
          <p:cNvSpPr/>
          <p:nvPr/>
        </p:nvSpPr>
        <p:spPr>
          <a:xfrm>
            <a:off x="46456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8"/>
          <p:cNvSpPr/>
          <p:nvPr/>
        </p:nvSpPr>
        <p:spPr>
          <a:xfrm>
            <a:off x="61072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8"/>
          <p:cNvSpPr/>
          <p:nvPr/>
        </p:nvSpPr>
        <p:spPr>
          <a:xfrm>
            <a:off x="46456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8"/>
          <p:cNvSpPr/>
          <p:nvPr/>
        </p:nvSpPr>
        <p:spPr>
          <a:xfrm>
            <a:off x="80993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8"/>
          <p:cNvSpPr/>
          <p:nvPr/>
        </p:nvSpPr>
        <p:spPr>
          <a:xfrm>
            <a:off x="61072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8"/>
          <p:cNvSpPr/>
          <p:nvPr/>
        </p:nvSpPr>
        <p:spPr>
          <a:xfrm>
            <a:off x="80993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9"/>
          <p:cNvSpPr txBox="1">
            <a:spLocks noGrp="1"/>
          </p:cNvSpPr>
          <p:nvPr>
            <p:ph type="body" idx="1"/>
          </p:nvPr>
        </p:nvSpPr>
        <p:spPr>
          <a:xfrm>
            <a:off x="550500" y="1353950"/>
            <a:ext cx="1902900" cy="34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89" name="Google Shape;89;p9"/>
          <p:cNvSpPr txBox="1">
            <a:spLocks noGrp="1"/>
          </p:cNvSpPr>
          <p:nvPr>
            <p:ph type="body" idx="2"/>
          </p:nvPr>
        </p:nvSpPr>
        <p:spPr>
          <a:xfrm>
            <a:off x="2652968" y="1353950"/>
            <a:ext cx="1902900" cy="34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90" name="Google Shape;90;p9"/>
          <p:cNvSpPr txBox="1">
            <a:spLocks noGrp="1"/>
          </p:cNvSpPr>
          <p:nvPr>
            <p:ph type="body" idx="3"/>
          </p:nvPr>
        </p:nvSpPr>
        <p:spPr>
          <a:xfrm>
            <a:off x="4755435" y="1353950"/>
            <a:ext cx="1902900" cy="341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91" name="Google Shape;91;p9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92" name="Google Shape;92;p9"/>
          <p:cNvGrpSpPr/>
          <p:nvPr/>
        </p:nvGrpSpPr>
        <p:grpSpPr>
          <a:xfrm>
            <a:off x="6963076" y="0"/>
            <a:ext cx="1952316" cy="5143492"/>
            <a:chOff x="6963076" y="0"/>
            <a:chExt cx="1952316" cy="5143492"/>
          </a:xfrm>
        </p:grpSpPr>
        <p:sp>
          <p:nvSpPr>
            <p:cNvPr id="93" name="Google Shape;93;p9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9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9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9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0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0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04" name="Google Shape;104;p10"/>
          <p:cNvGrpSpPr/>
          <p:nvPr/>
        </p:nvGrpSpPr>
        <p:grpSpPr>
          <a:xfrm>
            <a:off x="6963076" y="0"/>
            <a:ext cx="1952316" cy="5143492"/>
            <a:chOff x="6963076" y="0"/>
            <a:chExt cx="1952316" cy="5143492"/>
          </a:xfrm>
        </p:grpSpPr>
        <p:sp>
          <p:nvSpPr>
            <p:cNvPr id="105" name="Google Shape;105;p10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0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0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0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1"/>
          <p:cNvSpPr/>
          <p:nvPr/>
        </p:nvSpPr>
        <p:spPr>
          <a:xfrm flipH="1">
            <a:off x="8556137" y="3512673"/>
            <a:ext cx="359208" cy="1630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1"/>
          <p:cNvSpPr/>
          <p:nvPr/>
        </p:nvSpPr>
        <p:spPr>
          <a:xfrm flipH="1">
            <a:off x="8556137" y="977835"/>
            <a:ext cx="359208" cy="96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1"/>
          <p:cNvSpPr/>
          <p:nvPr/>
        </p:nvSpPr>
        <p:spPr>
          <a:xfrm flipH="1">
            <a:off x="8556137" y="0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1"/>
          <p:cNvSpPr/>
          <p:nvPr/>
        </p:nvSpPr>
        <p:spPr>
          <a:xfrm flipH="1">
            <a:off x="7896852" y="456628"/>
            <a:ext cx="568512" cy="7116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11"/>
          <p:cNvSpPr/>
          <p:nvPr/>
        </p:nvSpPr>
        <p:spPr>
          <a:xfrm flipH="1">
            <a:off x="7896852" y="4574472"/>
            <a:ext cx="568512" cy="569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p11"/>
          <p:cNvSpPr/>
          <p:nvPr/>
        </p:nvSpPr>
        <p:spPr>
          <a:xfrm flipH="1">
            <a:off x="7896852" y="1158238"/>
            <a:ext cx="568512" cy="34262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550500" y="4406300"/>
            <a:ext cx="70833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556125" y="4688650"/>
            <a:ext cx="35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 b="0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 b="0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 b="0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 b="0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 b="0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 b="0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 b="0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 b="0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 b="0" i="0" u="none" strike="noStrike" cap="none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▸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▹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News Cycle"/>
              <a:buChar char="■"/>
              <a:defRPr sz="2400" b="0" i="0" u="none" strike="noStrike" cap="none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calmatters.org/politics/2021/04/california-congress-census/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cholar.smu.edu/datasciencereview/vol1/iss1/4/" TargetMode="External"/><Relationship Id="rId5" Type="http://schemas.openxmlformats.org/officeDocument/2006/relationships/hyperlink" Target="https://www.ncbi.nlm.nih.gov/pmc/articles/PMC349231/" TargetMode="External"/><Relationship Id="rId4" Type="http://schemas.openxmlformats.org/officeDocument/2006/relationships/hyperlink" Target="https://www.usatoday.com/in-depth/news/nation/2021/05/01/illinois-mississippi-west-virginia-lost-residents-census-data-shows/4857864001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2"/>
          <p:cNvSpPr txBox="1">
            <a:spLocks noGrp="1"/>
          </p:cNvSpPr>
          <p:nvPr>
            <p:ph type="ctrTitle"/>
          </p:nvPr>
        </p:nvSpPr>
        <p:spPr>
          <a:xfrm>
            <a:off x="400475" y="1039400"/>
            <a:ext cx="3564300" cy="331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 sz="4500"/>
              <a:t>Predicting Presidential General Election Outcomes at County-Level</a:t>
            </a:r>
            <a:endParaRPr sz="4500"/>
          </a:p>
        </p:txBody>
      </p:sp>
      <p:pic>
        <p:nvPicPr>
          <p:cNvPr id="127" name="Google Shape;127;p12"/>
          <p:cNvPicPr preferRelativeResize="0"/>
          <p:nvPr/>
        </p:nvPicPr>
        <p:blipFill rotWithShape="1">
          <a:blip r:embed="rId3">
            <a:alphaModFix amt="77000"/>
          </a:blip>
          <a:srcRect l="6584" t="22309" b="9773"/>
          <a:stretch/>
        </p:blipFill>
        <p:spPr>
          <a:xfrm>
            <a:off x="3651758" y="0"/>
            <a:ext cx="5053644" cy="51435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7154"/>
                </a:lnTo>
                <a:lnTo>
                  <a:pt x="2410" y="6725"/>
                </a:lnTo>
                <a:lnTo>
                  <a:pt x="2410" y="0"/>
                </a:lnTo>
                <a:lnTo>
                  <a:pt x="0" y="0"/>
                </a:lnTo>
                <a:close/>
                <a:moveTo>
                  <a:pt x="9278" y="0"/>
                </a:moveTo>
                <a:lnTo>
                  <a:pt x="9278" y="4888"/>
                </a:lnTo>
                <a:lnTo>
                  <a:pt x="17160" y="3482"/>
                </a:lnTo>
                <a:lnTo>
                  <a:pt x="17160" y="0"/>
                </a:lnTo>
                <a:lnTo>
                  <a:pt x="9278" y="0"/>
                </a:lnTo>
                <a:close/>
                <a:moveTo>
                  <a:pt x="17788" y="0"/>
                </a:moveTo>
                <a:lnTo>
                  <a:pt x="17788" y="1358"/>
                </a:lnTo>
                <a:lnTo>
                  <a:pt x="21600" y="679"/>
                </a:lnTo>
                <a:lnTo>
                  <a:pt x="21600" y="0"/>
                </a:lnTo>
                <a:lnTo>
                  <a:pt x="17788" y="0"/>
                </a:lnTo>
                <a:close/>
                <a:moveTo>
                  <a:pt x="21600" y="1291"/>
                </a:moveTo>
                <a:lnTo>
                  <a:pt x="17790" y="1971"/>
                </a:lnTo>
                <a:lnTo>
                  <a:pt x="17788" y="13824"/>
                </a:lnTo>
                <a:lnTo>
                  <a:pt x="21600" y="13144"/>
                </a:lnTo>
                <a:lnTo>
                  <a:pt x="21600" y="1291"/>
                </a:lnTo>
                <a:close/>
                <a:moveTo>
                  <a:pt x="8652" y="2564"/>
                </a:moveTo>
                <a:lnTo>
                  <a:pt x="3036" y="3564"/>
                </a:lnTo>
                <a:lnTo>
                  <a:pt x="3036" y="11482"/>
                </a:lnTo>
                <a:lnTo>
                  <a:pt x="8652" y="10482"/>
                </a:lnTo>
                <a:lnTo>
                  <a:pt x="8652" y="2564"/>
                </a:lnTo>
                <a:close/>
                <a:moveTo>
                  <a:pt x="17160" y="4161"/>
                </a:moveTo>
                <a:lnTo>
                  <a:pt x="9278" y="5565"/>
                </a:lnTo>
                <a:lnTo>
                  <a:pt x="9278" y="21600"/>
                </a:lnTo>
                <a:lnTo>
                  <a:pt x="17160" y="21600"/>
                </a:lnTo>
                <a:lnTo>
                  <a:pt x="17160" y="4161"/>
                </a:lnTo>
                <a:close/>
                <a:moveTo>
                  <a:pt x="8651" y="11102"/>
                </a:moveTo>
                <a:lnTo>
                  <a:pt x="3036" y="12104"/>
                </a:lnTo>
                <a:lnTo>
                  <a:pt x="3036" y="21600"/>
                </a:lnTo>
                <a:lnTo>
                  <a:pt x="8651" y="21600"/>
                </a:lnTo>
                <a:lnTo>
                  <a:pt x="8651" y="11102"/>
                </a:lnTo>
                <a:close/>
                <a:moveTo>
                  <a:pt x="21600" y="13758"/>
                </a:moveTo>
                <a:lnTo>
                  <a:pt x="17788" y="14436"/>
                </a:lnTo>
                <a:lnTo>
                  <a:pt x="17788" y="18665"/>
                </a:lnTo>
                <a:lnTo>
                  <a:pt x="21600" y="17985"/>
                </a:lnTo>
                <a:lnTo>
                  <a:pt x="21600" y="1375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8" name="Google Shape;128;p12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B8CC">
              <a:alpha val="43529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12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rgbClr val="FFA604">
              <a:alpha val="4549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12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rgbClr val="FFD104">
              <a:alpha val="48235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2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DB8CC">
              <a:alpha val="43529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Cleaning and Processing</a:t>
            </a:r>
            <a:endParaRPr/>
          </a:p>
        </p:txBody>
      </p:sp>
      <p:sp>
        <p:nvSpPr>
          <p:cNvPr id="206" name="Google Shape;206;p22"/>
          <p:cNvSpPr txBox="1">
            <a:spLocks noGrp="1"/>
          </p:cNvSpPr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Omitted rows with NAs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Removed COVID-related and transit-related fields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Created new columns for our outcome variables </a:t>
            </a:r>
            <a:r>
              <a:rPr lang="en" b="1"/>
              <a:t>TrumpOrClinton</a:t>
            </a:r>
            <a:r>
              <a:rPr lang="en"/>
              <a:t> &amp; </a:t>
            </a:r>
            <a:r>
              <a:rPr lang="en" b="1"/>
              <a:t>TrumpOrBiden</a:t>
            </a:r>
            <a:r>
              <a:rPr lang="en"/>
              <a:t>, as well as a new column called </a:t>
            </a:r>
            <a:r>
              <a:rPr lang="en" b="1"/>
              <a:t>RatioMenWomen</a:t>
            </a:r>
            <a:endParaRPr b="1"/>
          </a:p>
        </p:txBody>
      </p:sp>
      <p:sp>
        <p:nvSpPr>
          <p:cNvPr id="207" name="Google Shape;207;p22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3"/>
          <p:cNvSpPr txBox="1">
            <a:spLocks noGrp="1"/>
          </p:cNvSpPr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Methods Used</a:t>
            </a:r>
            <a:endParaRPr/>
          </a:p>
        </p:txBody>
      </p:sp>
      <p:sp>
        <p:nvSpPr>
          <p:cNvPr id="213" name="Google Shape;213;p23"/>
          <p:cNvSpPr txBox="1">
            <a:spLocks noGrp="1"/>
          </p:cNvSpPr>
          <p:nvPr>
            <p:ph type="body" idx="2"/>
          </p:nvPr>
        </p:nvSpPr>
        <p:spPr>
          <a:xfrm>
            <a:off x="3697325" y="1353950"/>
            <a:ext cx="3332700" cy="22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1400" b="1"/>
              <a:t>Classification Model- Predicting County Winner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Logistic Regression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Linear Discriminant Analysis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Quadratic Discriminant Analysis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Support Vector Machines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Tree-Based Methods</a:t>
            </a:r>
            <a:endParaRPr sz="140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▹"/>
            </a:pPr>
            <a:r>
              <a:rPr lang="en" sz="1400"/>
              <a:t>Unpruned tree</a:t>
            </a:r>
            <a:endParaRPr sz="140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▹"/>
            </a:pPr>
            <a:r>
              <a:rPr lang="en" sz="1400"/>
              <a:t>Bagging</a:t>
            </a:r>
            <a:endParaRPr sz="1400"/>
          </a:p>
          <a:p>
            <a:pPr marL="91440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▹"/>
            </a:pPr>
            <a:r>
              <a:rPr lang="en" sz="1400"/>
              <a:t>Random Forest</a:t>
            </a:r>
            <a:endParaRPr sz="14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/>
          </a:p>
        </p:txBody>
      </p:sp>
      <p:sp>
        <p:nvSpPr>
          <p:cNvPr id="214" name="Google Shape;214;p23"/>
          <p:cNvSpPr txBox="1">
            <a:spLocks noGrp="1"/>
          </p:cNvSpPr>
          <p:nvPr>
            <p:ph type="body" idx="1"/>
          </p:nvPr>
        </p:nvSpPr>
        <p:spPr>
          <a:xfrm>
            <a:off x="289325" y="1353950"/>
            <a:ext cx="3332700" cy="22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b="1"/>
              <a:t>Regression Model- Predicting Trump % of Vote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Best Subset Selection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Forward Stepwise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Backward Stepwise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Linear Regression</a:t>
            </a:r>
            <a:endParaRPr sz="1400"/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▸"/>
            </a:pPr>
            <a:r>
              <a:rPr lang="en" sz="1400"/>
              <a:t>Ridge Regression</a:t>
            </a:r>
            <a:endParaRPr sz="1400"/>
          </a:p>
        </p:txBody>
      </p: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4"/>
          <p:cNvSpPr txBox="1">
            <a:spLocks noGrp="1"/>
          </p:cNvSpPr>
          <p:nvPr>
            <p:ph type="ctrTitle"/>
          </p:nvPr>
        </p:nvSpPr>
        <p:spPr>
          <a:xfrm>
            <a:off x="550500" y="3044025"/>
            <a:ext cx="3638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>
                <a:solidFill>
                  <a:schemeClr val="accent3"/>
                </a:solidFill>
              </a:rPr>
              <a:t>Results</a:t>
            </a:r>
            <a:endParaRPr/>
          </a:p>
        </p:txBody>
      </p:sp>
      <p:pic>
        <p:nvPicPr>
          <p:cNvPr id="221" name="Google Shape;221;p24"/>
          <p:cNvPicPr preferRelativeResize="0"/>
          <p:nvPr/>
        </p:nvPicPr>
        <p:blipFill rotWithShape="1">
          <a:blip r:embed="rId3">
            <a:alphaModFix amt="65000"/>
          </a:blip>
          <a:srcRect/>
          <a:stretch/>
        </p:blipFill>
        <p:spPr>
          <a:xfrm>
            <a:off x="4555900" y="1374000"/>
            <a:ext cx="3848602" cy="268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5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Regression Model</a:t>
            </a:r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body" idx="1"/>
          </p:nvPr>
        </p:nvSpPr>
        <p:spPr>
          <a:xfrm>
            <a:off x="550500" y="5131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Best Subset Selection</a:t>
            </a:r>
            <a:endParaRPr b="1"/>
          </a:p>
        </p:txBody>
      </p:sp>
      <p:sp>
        <p:nvSpPr>
          <p:cNvPr id="228" name="Google Shape;228;p25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229" name="Google Shape;229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5850" y="979625"/>
            <a:ext cx="5379250" cy="386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Regression Model</a:t>
            </a:r>
            <a:endParaRPr/>
          </a:p>
        </p:txBody>
      </p:sp>
      <p:sp>
        <p:nvSpPr>
          <p:cNvPr id="235" name="Google Shape;235;p26"/>
          <p:cNvSpPr txBox="1">
            <a:spLocks noGrp="1"/>
          </p:cNvSpPr>
          <p:nvPr>
            <p:ph type="body" idx="1"/>
          </p:nvPr>
        </p:nvSpPr>
        <p:spPr>
          <a:xfrm>
            <a:off x="550500" y="1241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Fit a Linear Regression Model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16 Variables with all 16 significant at the .05 level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Mean Squared Error = </a:t>
            </a:r>
            <a:r>
              <a:rPr lang="en">
                <a:solidFill>
                  <a:srgbClr val="000000"/>
                </a:solidFill>
              </a:rPr>
              <a:t>.00878</a:t>
            </a:r>
            <a:endParaRPr/>
          </a:p>
        </p:txBody>
      </p:sp>
      <p:sp>
        <p:nvSpPr>
          <p:cNvPr id="236" name="Google Shape;236;p26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Regression Model</a:t>
            </a:r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body" idx="1"/>
          </p:nvPr>
        </p:nvSpPr>
        <p:spPr>
          <a:xfrm>
            <a:off x="550500" y="5131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Ridge Regression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243" name="Google Shape;243;p27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244" name="Google Shape;244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403113" y="1039425"/>
            <a:ext cx="4402475" cy="382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Regression Model</a:t>
            </a:r>
            <a:endParaRPr/>
          </a:p>
        </p:txBody>
      </p:sp>
      <p:sp>
        <p:nvSpPr>
          <p:cNvPr id="250" name="Google Shape;250;p28"/>
          <p:cNvSpPr txBox="1">
            <a:spLocks noGrp="1"/>
          </p:cNvSpPr>
          <p:nvPr>
            <p:ph type="body" idx="1"/>
          </p:nvPr>
        </p:nvSpPr>
        <p:spPr>
          <a:xfrm>
            <a:off x="550500" y="5131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Comparing Methods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aphicFrame>
        <p:nvGraphicFramePr>
          <p:cNvPr id="252" name="Google Shape;252;p28"/>
          <p:cNvGraphicFramePr/>
          <p:nvPr/>
        </p:nvGraphicFramePr>
        <p:xfrm>
          <a:off x="550500" y="1684725"/>
          <a:ext cx="5943600" cy="929640"/>
        </p:xfrm>
        <a:graphic>
          <a:graphicData uri="http://schemas.openxmlformats.org/drawingml/2006/table">
            <a:tbl>
              <a:tblPr bandRow="1">
                <a:noFill/>
                <a:tableStyleId>{2245C20E-C459-42F8-913D-3472AE167339}</a:tableStyleId>
              </a:tblPr>
              <a:tblGrid>
                <a:gridCol w="1758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7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7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Method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Training Error-MSE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Testing Error-MSE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Linear Regression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0.008984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0.008777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Ridge Regression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0.009136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0.008776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9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2020 Regression Model</a:t>
            </a:r>
            <a:endParaRPr/>
          </a:p>
        </p:txBody>
      </p:sp>
      <p:sp>
        <p:nvSpPr>
          <p:cNvPr id="258" name="Google Shape;258;p29"/>
          <p:cNvSpPr txBox="1">
            <a:spLocks noGrp="1"/>
          </p:cNvSpPr>
          <p:nvPr>
            <p:ph type="body" idx="1"/>
          </p:nvPr>
        </p:nvSpPr>
        <p:spPr>
          <a:xfrm>
            <a:off x="550500" y="898923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Same Procedure as 2016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Best Subset Selection recommended 16-18 variables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We fit a Linear Regression and compared the performance to Ridge Regression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259" name="Google Shape;259;p29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0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2020 Regression Model</a:t>
            </a:r>
            <a:endParaRPr/>
          </a:p>
        </p:txBody>
      </p:sp>
      <p:sp>
        <p:nvSpPr>
          <p:cNvPr id="265" name="Google Shape;265;p30"/>
          <p:cNvSpPr txBox="1">
            <a:spLocks noGrp="1"/>
          </p:cNvSpPr>
          <p:nvPr>
            <p:ph type="body" idx="1"/>
          </p:nvPr>
        </p:nvSpPr>
        <p:spPr>
          <a:xfrm>
            <a:off x="550500" y="663173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Comparing Methods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266" name="Google Shape;266;p30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aphicFrame>
        <p:nvGraphicFramePr>
          <p:cNvPr id="267" name="Google Shape;267;p30"/>
          <p:cNvGraphicFramePr/>
          <p:nvPr/>
        </p:nvGraphicFramePr>
        <p:xfrm>
          <a:off x="632550" y="1952625"/>
          <a:ext cx="5943600" cy="929640"/>
        </p:xfrm>
        <a:graphic>
          <a:graphicData uri="http://schemas.openxmlformats.org/drawingml/2006/table">
            <a:tbl>
              <a:tblPr bandRow="1">
                <a:noFill/>
                <a:tableStyleId>{2245C20E-C459-42F8-913D-3472AE167339}</a:tableStyleId>
              </a:tblPr>
              <a:tblGrid>
                <a:gridCol w="1758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7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7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Method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Training Error-MSE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Testing Error-MSE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Linear Regression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0.008473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0.007885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Ridge Regression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0.008635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0.007890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1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Classification Model</a:t>
            </a:r>
            <a:endParaRPr/>
          </a:p>
        </p:txBody>
      </p:sp>
      <p:sp>
        <p:nvSpPr>
          <p:cNvPr id="273" name="Google Shape;273;p31"/>
          <p:cNvSpPr txBox="1">
            <a:spLocks noGrp="1"/>
          </p:cNvSpPr>
          <p:nvPr>
            <p:ph type="body" idx="1"/>
          </p:nvPr>
        </p:nvSpPr>
        <p:spPr>
          <a:xfrm>
            <a:off x="550500" y="898923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Logistic Regression Model using all 20 of our predictor variables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Only five significant at the .05 level: </a:t>
            </a:r>
            <a:r>
              <a:rPr lang="en" b="1"/>
              <a:t>White, Income, IncomePerCapita, Poverty, ChildPoverty</a:t>
            </a:r>
            <a:endParaRPr b="1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Less variables might be preferred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Logistic Regression: </a:t>
            </a:r>
            <a:r>
              <a:rPr lang="en" b="1"/>
              <a:t>92.9%</a:t>
            </a:r>
            <a:r>
              <a:rPr lang="en"/>
              <a:t> accurate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274" name="Google Shape;274;p31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"/>
          <p:cNvSpPr txBox="1">
            <a:spLocks noGrp="1"/>
          </p:cNvSpPr>
          <p:nvPr>
            <p:ph type="ctrTitle"/>
          </p:nvPr>
        </p:nvSpPr>
        <p:spPr>
          <a:xfrm>
            <a:off x="550500" y="3044025"/>
            <a:ext cx="3638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>
                <a:solidFill>
                  <a:schemeClr val="accent3"/>
                </a:solidFill>
              </a:rPr>
              <a:t>Background/ Introduction</a:t>
            </a:r>
            <a:endParaRPr/>
          </a:p>
        </p:txBody>
      </p:sp>
      <p:pic>
        <p:nvPicPr>
          <p:cNvPr id="148" name="Google Shape;148;p14"/>
          <p:cNvPicPr preferRelativeResize="0"/>
          <p:nvPr/>
        </p:nvPicPr>
        <p:blipFill rotWithShape="1">
          <a:blip r:embed="rId3">
            <a:alphaModFix amt="54000"/>
          </a:blip>
          <a:srcRect/>
          <a:stretch/>
        </p:blipFill>
        <p:spPr>
          <a:xfrm>
            <a:off x="4480900" y="1245400"/>
            <a:ext cx="4129075" cy="2751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2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Classification Model</a:t>
            </a:r>
            <a:endParaRPr/>
          </a:p>
        </p:txBody>
      </p:sp>
      <p:sp>
        <p:nvSpPr>
          <p:cNvPr id="280" name="Google Shape;280;p32"/>
          <p:cNvSpPr txBox="1">
            <a:spLocks noGrp="1"/>
          </p:cNvSpPr>
          <p:nvPr>
            <p:ph type="body" idx="1"/>
          </p:nvPr>
        </p:nvSpPr>
        <p:spPr>
          <a:xfrm>
            <a:off x="550500" y="898923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Linear Discriminant Analysis: </a:t>
            </a:r>
            <a:r>
              <a:rPr lang="en" b="1"/>
              <a:t>93.4%</a:t>
            </a:r>
            <a:r>
              <a:rPr lang="en"/>
              <a:t> accurate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Quadratic Discriminant Analysis: </a:t>
            </a:r>
            <a:r>
              <a:rPr lang="en" b="1"/>
              <a:t>92.8% </a:t>
            </a:r>
            <a:r>
              <a:rPr lang="en"/>
              <a:t>accurate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Determined our decision boundary is more linear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281" name="Google Shape;281;p32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3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Classification Model</a:t>
            </a:r>
            <a:endParaRPr/>
          </a:p>
        </p:txBody>
      </p:sp>
      <p:sp>
        <p:nvSpPr>
          <p:cNvPr id="287" name="Google Shape;287;p33"/>
          <p:cNvSpPr txBox="1">
            <a:spLocks noGrp="1"/>
          </p:cNvSpPr>
          <p:nvPr>
            <p:ph type="body" idx="1"/>
          </p:nvPr>
        </p:nvSpPr>
        <p:spPr>
          <a:xfrm>
            <a:off x="550500" y="898923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Support Vector Machines: </a:t>
            </a:r>
            <a:r>
              <a:rPr lang="en" b="1"/>
              <a:t>92.9% </a:t>
            </a:r>
            <a:r>
              <a:rPr lang="en"/>
              <a:t>accurate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Linear kernel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Less interpretable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Computationally intensive (Tuning model took 3-4 minutes)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4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Classification Model</a:t>
            </a:r>
            <a:endParaRPr/>
          </a:p>
        </p:txBody>
      </p:sp>
      <p:sp>
        <p:nvSpPr>
          <p:cNvPr id="294" name="Google Shape;294;p34"/>
          <p:cNvSpPr txBox="1">
            <a:spLocks noGrp="1"/>
          </p:cNvSpPr>
          <p:nvPr>
            <p:ph type="body" idx="1"/>
          </p:nvPr>
        </p:nvSpPr>
        <p:spPr>
          <a:xfrm>
            <a:off x="550500" y="6738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Tree-Based Methods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Pruned decision tree: 11 terminal nodes, </a:t>
            </a:r>
            <a:r>
              <a:rPr lang="en" b="1"/>
              <a:t>92.2%</a:t>
            </a:r>
            <a:r>
              <a:rPr lang="en"/>
              <a:t> accurate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295" name="Google Shape;295;p34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296" name="Google Shape;296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05375" y="1532350"/>
            <a:ext cx="4108375" cy="347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5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Classification Model</a:t>
            </a:r>
            <a:endParaRPr/>
          </a:p>
        </p:txBody>
      </p:sp>
      <p:sp>
        <p:nvSpPr>
          <p:cNvPr id="302" name="Google Shape;302;p35"/>
          <p:cNvSpPr txBox="1">
            <a:spLocks noGrp="1"/>
          </p:cNvSpPr>
          <p:nvPr>
            <p:ph type="body" idx="1"/>
          </p:nvPr>
        </p:nvSpPr>
        <p:spPr>
          <a:xfrm>
            <a:off x="550500" y="6738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Bagging: </a:t>
            </a:r>
            <a:r>
              <a:rPr lang="en" b="1"/>
              <a:t>94.9% </a:t>
            </a:r>
            <a:r>
              <a:rPr lang="en"/>
              <a:t>accurate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Random Forest </a:t>
            </a:r>
            <a:r>
              <a:rPr lang="en" i="1"/>
              <a:t>mtry</a:t>
            </a:r>
            <a:r>
              <a:rPr lang="en"/>
              <a:t>=10: </a:t>
            </a:r>
            <a:r>
              <a:rPr lang="en" b="1"/>
              <a:t>95.1%</a:t>
            </a:r>
            <a:r>
              <a:rPr lang="en"/>
              <a:t> accurate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303" name="Google Shape;303;p35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304" name="Google Shape;304;p3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86613" y="1536854"/>
            <a:ext cx="4435475" cy="34887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6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2016 Classification Model</a:t>
            </a:r>
            <a:endParaRPr/>
          </a:p>
        </p:txBody>
      </p:sp>
      <p:sp>
        <p:nvSpPr>
          <p:cNvPr id="310" name="Google Shape;310;p36"/>
          <p:cNvSpPr txBox="1">
            <a:spLocks noGrp="1"/>
          </p:cNvSpPr>
          <p:nvPr>
            <p:ph type="body" idx="1"/>
          </p:nvPr>
        </p:nvSpPr>
        <p:spPr>
          <a:xfrm>
            <a:off x="550500" y="6427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Comparing Methods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311" name="Google Shape;311;p36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aphicFrame>
        <p:nvGraphicFramePr>
          <p:cNvPr id="312" name="Google Shape;312;p36"/>
          <p:cNvGraphicFramePr/>
          <p:nvPr/>
        </p:nvGraphicFramePr>
        <p:xfrm>
          <a:off x="1288225" y="1766875"/>
          <a:ext cx="4343400" cy="2042160"/>
        </p:xfrm>
        <a:graphic>
          <a:graphicData uri="http://schemas.openxmlformats.org/drawingml/2006/table">
            <a:tbl>
              <a:tblPr bandRow="1">
                <a:noFill/>
                <a:tableStyleId>{2245C20E-C459-42F8-913D-3472AE167339}</a:tableStyleId>
              </a:tblPr>
              <a:tblGrid>
                <a:gridCol w="2809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3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Method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Test Error- Misclassification Rate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Logistic Regression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0.0706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Linear Discriminant Analysis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0.0657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Quadratic Discriminant Analysis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0.0723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Support Vector Machine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0.0706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Random Forest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0.0493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7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2020 Classification Model</a:t>
            </a:r>
            <a:endParaRPr/>
          </a:p>
        </p:txBody>
      </p:sp>
      <p:sp>
        <p:nvSpPr>
          <p:cNvPr id="318" name="Google Shape;318;p37"/>
          <p:cNvSpPr txBox="1">
            <a:spLocks noGrp="1"/>
          </p:cNvSpPr>
          <p:nvPr>
            <p:ph type="body" idx="1"/>
          </p:nvPr>
        </p:nvSpPr>
        <p:spPr>
          <a:xfrm>
            <a:off x="357600" y="1054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Same Procedure as 2016 Model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First fit Logistic Regression, then compared LDA with QDA, tried Support Vector Machine tuned with linear kernel, then tried tree-based methods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319" name="Google Shape;319;p37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8"/>
          <p:cNvSpPr txBox="1">
            <a:spLocks noGrp="1"/>
          </p:cNvSpPr>
          <p:nvPr>
            <p:ph type="title"/>
          </p:nvPr>
        </p:nvSpPr>
        <p:spPr>
          <a:xfrm>
            <a:off x="550500" y="11685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2020 Classification Model</a:t>
            </a:r>
            <a:endParaRPr/>
          </a:p>
        </p:txBody>
      </p:sp>
      <p:sp>
        <p:nvSpPr>
          <p:cNvPr id="325" name="Google Shape;325;p38"/>
          <p:cNvSpPr txBox="1">
            <a:spLocks noGrp="1"/>
          </p:cNvSpPr>
          <p:nvPr>
            <p:ph type="body" idx="1"/>
          </p:nvPr>
        </p:nvSpPr>
        <p:spPr>
          <a:xfrm>
            <a:off x="325450" y="690473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Comparing Methods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326" name="Google Shape;326;p38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graphicFrame>
        <p:nvGraphicFramePr>
          <p:cNvPr id="327" name="Google Shape;327;p38"/>
          <p:cNvGraphicFramePr/>
          <p:nvPr/>
        </p:nvGraphicFramePr>
        <p:xfrm>
          <a:off x="870325" y="1577575"/>
          <a:ext cx="4562475" cy="2042160"/>
        </p:xfrm>
        <a:graphic>
          <a:graphicData uri="http://schemas.openxmlformats.org/drawingml/2006/table">
            <a:tbl>
              <a:tblPr bandRow="1">
                <a:noFill/>
                <a:tableStyleId>{2245C20E-C459-42F8-913D-3472AE167339}</a:tableStyleId>
              </a:tblPr>
              <a:tblGrid>
                <a:gridCol w="297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0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Method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Test Error- Misclassification Rate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Logistic Regression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0.0887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Linear Discriminant Analysis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0.0952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Quadratic Discriminant Analysis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0.1215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Support Vector Machine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0.0821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Random Forest</a:t>
                      </a:r>
                      <a:endParaRPr sz="12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0.0657</a:t>
                      </a:r>
                      <a:endParaRPr sz="12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3500" marR="63500" marT="63500" marB="635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9"/>
          <p:cNvSpPr txBox="1">
            <a:spLocks noGrp="1"/>
          </p:cNvSpPr>
          <p:nvPr>
            <p:ph type="ctrTitle"/>
          </p:nvPr>
        </p:nvSpPr>
        <p:spPr>
          <a:xfrm>
            <a:off x="550500" y="3044025"/>
            <a:ext cx="3638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>
                <a:solidFill>
                  <a:schemeClr val="accent3"/>
                </a:solidFill>
              </a:rPr>
              <a:t>Discussion: What We Really Learned</a:t>
            </a:r>
            <a:endParaRPr/>
          </a:p>
        </p:txBody>
      </p:sp>
      <p:pic>
        <p:nvPicPr>
          <p:cNvPr id="333" name="Google Shape;333;p39"/>
          <p:cNvPicPr preferRelativeResize="0"/>
          <p:nvPr/>
        </p:nvPicPr>
        <p:blipFill rotWithShape="1">
          <a:blip r:embed="rId3">
            <a:alphaModFix amt="58000"/>
          </a:blip>
          <a:srcRect/>
          <a:stretch/>
        </p:blipFill>
        <p:spPr>
          <a:xfrm>
            <a:off x="3985600" y="88125"/>
            <a:ext cx="4641887" cy="273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0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Interpreting Results</a:t>
            </a:r>
            <a:endParaRPr/>
          </a:p>
        </p:txBody>
      </p:sp>
      <p:sp>
        <p:nvSpPr>
          <p:cNvPr id="339" name="Google Shape;339;p40"/>
          <p:cNvSpPr txBox="1">
            <a:spLocks noGrp="1"/>
          </p:cNvSpPr>
          <p:nvPr>
            <p:ph type="body" idx="1"/>
          </p:nvPr>
        </p:nvSpPr>
        <p:spPr>
          <a:xfrm>
            <a:off x="550500" y="1054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We developed a regression model with a MSE of only </a:t>
            </a:r>
            <a:r>
              <a:rPr lang="en">
                <a:solidFill>
                  <a:srgbClr val="000000"/>
                </a:solidFill>
              </a:rPr>
              <a:t>0.007885. Roughly 470/610 within 10 percentage points of observed values</a:t>
            </a:r>
            <a:endParaRPr/>
          </a:p>
        </p:txBody>
      </p:sp>
      <p:sp>
        <p:nvSpPr>
          <p:cNvPr id="340" name="Google Shape;340;p40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pic>
        <p:nvPicPr>
          <p:cNvPr id="341" name="Google Shape;341;p4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98950" y="2718425"/>
            <a:ext cx="3530200" cy="217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1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Interpreting Results</a:t>
            </a:r>
            <a:endParaRPr/>
          </a:p>
        </p:txBody>
      </p:sp>
      <p:sp>
        <p:nvSpPr>
          <p:cNvPr id="347" name="Google Shape;347;p41"/>
          <p:cNvSpPr txBox="1">
            <a:spLocks noGrp="1"/>
          </p:cNvSpPr>
          <p:nvPr>
            <p:ph type="body" idx="1"/>
          </p:nvPr>
        </p:nvSpPr>
        <p:spPr>
          <a:xfrm>
            <a:off x="550500" y="1054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We developed a classification model that accurately predicts a county winner 95.1% of the time</a:t>
            </a:r>
            <a:endParaRPr/>
          </a:p>
        </p:txBody>
      </p:sp>
      <p:sp>
        <p:nvSpPr>
          <p:cNvPr id="348" name="Google Shape;348;p41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pic>
        <p:nvPicPr>
          <p:cNvPr id="349" name="Google Shape;349;p4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01800" y="1971675"/>
            <a:ext cx="3423675" cy="289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54" name="Google Shape;154;p15"/>
          <p:cNvSpPr txBox="1">
            <a:spLocks noGrp="1"/>
          </p:cNvSpPr>
          <p:nvPr>
            <p:ph type="body" idx="1"/>
          </p:nvPr>
        </p:nvSpPr>
        <p:spPr>
          <a:xfrm>
            <a:off x="550500" y="1054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No universal method to accurately predict how particular counties will vote in US presidential general elections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Difficult to interpret and analyze county-level demographics and their impact in elections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Difficult to analyze changing trends in county-level demographics</a:t>
            </a:r>
            <a:endParaRPr/>
          </a:p>
        </p:txBody>
      </p:sp>
      <p:sp>
        <p:nvSpPr>
          <p:cNvPr id="155" name="Google Shape;155;p15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2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Interpreting Results</a:t>
            </a:r>
            <a:endParaRPr/>
          </a:p>
        </p:txBody>
      </p:sp>
      <p:sp>
        <p:nvSpPr>
          <p:cNvPr id="355" name="Google Shape;355;p42"/>
          <p:cNvSpPr txBox="1">
            <a:spLocks noGrp="1"/>
          </p:cNvSpPr>
          <p:nvPr>
            <p:ph type="body" idx="1"/>
          </p:nvPr>
        </p:nvSpPr>
        <p:spPr>
          <a:xfrm>
            <a:off x="550500" y="1054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With two election cycles, we can compare the changing significance and predictor power of demographic data.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For regression, compare 2016 and 2020 Ridge coefficients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For classification, compare 2016 and 2020 variable importance plots: Mean Decrease Accuracy &amp; Mean Decrease Gini</a:t>
            </a:r>
            <a:endParaRPr/>
          </a:p>
        </p:txBody>
      </p:sp>
      <p:sp>
        <p:nvSpPr>
          <p:cNvPr id="356" name="Google Shape;356;p42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3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Interpreting Results</a:t>
            </a:r>
            <a:endParaRPr/>
          </a:p>
        </p:txBody>
      </p:sp>
      <p:sp>
        <p:nvSpPr>
          <p:cNvPr id="362" name="Google Shape;362;p43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graphicFrame>
        <p:nvGraphicFramePr>
          <p:cNvPr id="363" name="Google Shape;363;p43"/>
          <p:cNvGraphicFramePr/>
          <p:nvPr/>
        </p:nvGraphicFramePr>
        <p:xfrm>
          <a:off x="1194200" y="963625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{2245C20E-C459-42F8-913D-3472AE167339}</a:tableStyleId>
              </a:tblPr>
              <a:tblGrid>
                <a:gridCol w="1453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3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53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91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Predictor</a:t>
                      </a:r>
                      <a:endParaRPr sz="9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2016 Election Model Coefficients</a:t>
                      </a:r>
                      <a:endParaRPr sz="9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b="1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2020 Election Model Coefficients</a:t>
                      </a:r>
                      <a:endParaRPr sz="900" b="1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(Intercept)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7.41E-01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7.92E-01 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6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TotalPop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-1.97E-08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-2.08E-08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Hispanic *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-1.12E-03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-7.00E-04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White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1.72E-03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1.76E-03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Black *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-2.31E-03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-2.54E-03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61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Native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-1.57E-03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-1.73E-03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Asian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-5.44E-03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-5.50E-03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Pacific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-3.52E-03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-1.36E-03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Income *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1.10E-07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3.88E-08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IncomePerCap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-7.70E-06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-8.63E-06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Poverty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-2.73E-03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-2.37E-03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ChildPoverty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7.39E-04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6.09E-04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Professional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-1.85E-03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-2.22E-03 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Service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-7.60E-03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-7.64E-03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Office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2.33E-03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1.47E-03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Construction *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8.71E-03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9.12E-03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Production *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4.06E-04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8.65E-04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SelfEmployed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3.31E-03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3.64E-03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FamilyWork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2.25E-03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2.11E-03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F4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Unemployment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-3.37E-03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-4.23E-03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691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RatioMenWomen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5.19E-02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900" u="none" strike="noStrike" cap="none"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5.81E-02</a:t>
                      </a:r>
                      <a:endParaRPr sz="900" u="none" strike="noStrike" cap="none"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L="68575" marR="68575" marT="0" marB="0" anchor="b"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4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Interpreting Results</a:t>
            </a:r>
            <a:endParaRPr/>
          </a:p>
        </p:txBody>
      </p:sp>
      <p:sp>
        <p:nvSpPr>
          <p:cNvPr id="369" name="Google Shape;369;p44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pic>
        <p:nvPicPr>
          <p:cNvPr id="370" name="Google Shape;370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0975" y="1437075"/>
            <a:ext cx="3649600" cy="287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90150" y="1501375"/>
            <a:ext cx="3579829" cy="2806300"/>
          </a:xfrm>
          <a:prstGeom prst="rect">
            <a:avLst/>
          </a:prstGeom>
          <a:noFill/>
          <a:ln>
            <a:noFill/>
          </a:ln>
        </p:spPr>
      </p:pic>
      <p:sp>
        <p:nvSpPr>
          <p:cNvPr id="372" name="Google Shape;372;p44"/>
          <p:cNvSpPr txBox="1"/>
          <p:nvPr/>
        </p:nvSpPr>
        <p:spPr>
          <a:xfrm>
            <a:off x="889375" y="985850"/>
            <a:ext cx="26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News Cycle"/>
                <a:ea typeface="News Cycle"/>
                <a:cs typeface="News Cycle"/>
                <a:sym typeface="News Cycle"/>
              </a:rPr>
              <a:t>2016 Variable Importance</a:t>
            </a:r>
            <a:endParaRPr sz="1400" b="0" i="0" u="none" strike="noStrike" cap="none">
              <a:solidFill>
                <a:srgbClr val="000000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73" name="Google Shape;373;p44"/>
          <p:cNvSpPr txBox="1"/>
          <p:nvPr/>
        </p:nvSpPr>
        <p:spPr>
          <a:xfrm>
            <a:off x="4920825" y="1036875"/>
            <a:ext cx="2689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rgbClr val="000000"/>
                </a:solidFill>
                <a:latin typeface="News Cycle"/>
                <a:ea typeface="News Cycle"/>
                <a:cs typeface="News Cycle"/>
                <a:sym typeface="News Cycle"/>
              </a:rPr>
              <a:t>2020 Variable Importance</a:t>
            </a:r>
            <a:endParaRPr sz="1400" b="0" i="0" u="none" strike="noStrike" cap="none">
              <a:solidFill>
                <a:srgbClr val="000000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5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379" name="Google Shape;379;p45"/>
          <p:cNvSpPr txBox="1">
            <a:spLocks noGrp="1"/>
          </p:cNvSpPr>
          <p:nvPr>
            <p:ph type="body" idx="1"/>
          </p:nvPr>
        </p:nvSpPr>
        <p:spPr>
          <a:xfrm>
            <a:off x="550500" y="1054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Only two election cycles, so no way to tell if these ecological shifts are part of longer trends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No way to tell if shifts are because of changes in party, changes in candidate, both, or neither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Missing key demographic variables that could improve accuracy: Religion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 b="1"/>
              <a:t>Future research</a:t>
            </a:r>
            <a:r>
              <a:rPr lang="en"/>
              <a:t>: Lagging mechanism to account for these longer demographic trends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380" name="Google Shape;380;p45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6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Importance of Model</a:t>
            </a:r>
            <a:endParaRPr/>
          </a:p>
        </p:txBody>
      </p:sp>
      <p:sp>
        <p:nvSpPr>
          <p:cNvPr id="386" name="Google Shape;386;p46"/>
          <p:cNvSpPr txBox="1">
            <a:spLocks noGrp="1"/>
          </p:cNvSpPr>
          <p:nvPr>
            <p:ph type="body" idx="1"/>
          </p:nvPr>
        </p:nvSpPr>
        <p:spPr>
          <a:xfrm>
            <a:off x="550500" y="1054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Examining demographic impact on future elections using yearly census data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Insights to county level demographic differences that could be helpful for campaigning/drawing congressional district boundaries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Real time precise predictions for election forecasts at county-level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387" name="Google Shape;387;p46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7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93" name="Google Shape;393;p47"/>
          <p:cNvSpPr txBox="1">
            <a:spLocks noGrp="1"/>
          </p:cNvSpPr>
          <p:nvPr>
            <p:ph type="body" idx="1"/>
          </p:nvPr>
        </p:nvSpPr>
        <p:spPr>
          <a:xfrm>
            <a:off x="550500" y="1054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00"/>
              <a:buChar char="▸"/>
            </a:pPr>
            <a:r>
              <a:rPr lang="en" sz="900">
                <a:solidFill>
                  <a:srgbClr val="000000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Christopher, B. (2021, April 27). California loses congressional seat for first time: CalMatters California loses House seat. CalMatters. </a:t>
            </a:r>
            <a:r>
              <a:rPr lang="en" sz="900" u="sng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3"/>
              </a:rPr>
              <a:t>https://calmatters.org/politics/2021/04/california-congress-census/</a:t>
            </a:r>
            <a:r>
              <a:rPr lang="en" sz="900">
                <a:solidFill>
                  <a:srgbClr val="000000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900">
              <a:solidFill>
                <a:srgbClr val="0000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00"/>
              <a:buChar char="▸"/>
            </a:pPr>
            <a:r>
              <a:rPr lang="en" sz="900">
                <a:solidFill>
                  <a:srgbClr val="000000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Hauck, G. (2021, May 1). Three states lose residents as U.S. sees slowest growth since the Great Depression, Census data&amp;nbsp;shows. USA Today. </a:t>
            </a:r>
            <a:r>
              <a:rPr lang="en" sz="900" u="sng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4"/>
              </a:rPr>
              <a:t>https://www.usatoday.com/in-depth/news/nation/2021/05/01/illinois-mississippi-west-virginia-lost-residents-census-data-shows/4857864001/</a:t>
            </a:r>
            <a:r>
              <a:rPr lang="en" sz="900">
                <a:solidFill>
                  <a:srgbClr val="000000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900">
              <a:solidFill>
                <a:srgbClr val="0000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00"/>
              <a:buChar char="▸"/>
            </a:pPr>
            <a:r>
              <a:rPr lang="en" sz="900">
                <a:solidFill>
                  <a:srgbClr val="000000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Lichtman, A. J.; Keilis-Borok, V. I. (1981, November). Pattern recognition applied to presidential elections in the United States, 1860-1980: Role of integral social, economic, and political traits. Proceedings of the National Academy of Sciences of the United States of America. </a:t>
            </a:r>
            <a:r>
              <a:rPr lang="en" sz="900" u="sng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5"/>
              </a:rPr>
              <a:t>https://www.ncbi.nlm.nih.gov/pmc/articles/PMC349231/</a:t>
            </a:r>
            <a:r>
              <a:rPr lang="en" sz="900">
                <a:solidFill>
                  <a:srgbClr val="000000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900">
              <a:solidFill>
                <a:srgbClr val="0000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00"/>
              <a:buChar char="▸"/>
            </a:pPr>
            <a:r>
              <a:rPr lang="en" sz="900">
                <a:solidFill>
                  <a:srgbClr val="000000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Mitrani, A. (2019, September 27). Predicting Election Results With Census Data. Medium. https://medium.com/@amitrani/predicting-election-results-with-census-data-e70b772d981c. </a:t>
            </a:r>
            <a:endParaRPr sz="900">
              <a:solidFill>
                <a:srgbClr val="0000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457200" lvl="0" indent="-28575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900"/>
              <a:buChar char="▸"/>
            </a:pPr>
            <a:r>
              <a:rPr lang="en" sz="900">
                <a:solidFill>
                  <a:srgbClr val="000000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Stoffa, J., Lisbona, R., Farrar, C., &amp;amp; Martos, M. (n.d.). Predicting How U.S. Counties will Vote in Presidential Elections Through Analysis of Socio-Economic Factors, Voting Heuristics, and Party Platforms. SMU Scholar. </a:t>
            </a:r>
            <a:r>
              <a:rPr lang="en" sz="900" u="sng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6"/>
              </a:rPr>
              <a:t>https://scholar.smu.edu/datasciencereview/vol1/iss1/4/</a:t>
            </a:r>
            <a:r>
              <a:rPr lang="en" sz="900">
                <a:solidFill>
                  <a:srgbClr val="000000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9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</a:pPr>
            <a:endParaRPr/>
          </a:p>
        </p:txBody>
      </p:sp>
      <p:sp>
        <p:nvSpPr>
          <p:cNvPr id="394" name="Google Shape;394;p47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6"/>
          <p:cNvSpPr txBox="1">
            <a:spLocks noGrp="1"/>
          </p:cNvSpPr>
          <p:nvPr>
            <p:ph type="title"/>
          </p:nvPr>
        </p:nvSpPr>
        <p:spPr>
          <a:xfrm>
            <a:off x="550500" y="7379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61" name="Google Shape;161;p16"/>
          <p:cNvSpPr txBox="1">
            <a:spLocks noGrp="1"/>
          </p:cNvSpPr>
          <p:nvPr>
            <p:ph type="body" idx="1"/>
          </p:nvPr>
        </p:nvSpPr>
        <p:spPr>
          <a:xfrm>
            <a:off x="550500" y="1353950"/>
            <a:ext cx="63660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Pattern recognition applied to presidential elections in the United States, 1860-1980: Role of integral social, economic, and political traits, Lichtman &amp; Keilis-Borok, 1981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200">
              <a:solidFill>
                <a:srgbClr val="0000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62" name="Google Shape;162;p16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163" name="Google Shape;16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6250" y="1832275"/>
            <a:ext cx="2181000" cy="31406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"/>
          <p:cNvSpPr txBox="1">
            <a:spLocks noGrp="1"/>
          </p:cNvSpPr>
          <p:nvPr>
            <p:ph type="title"/>
          </p:nvPr>
        </p:nvSpPr>
        <p:spPr>
          <a:xfrm>
            <a:off x="550500" y="7379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69" name="Google Shape;169;p17"/>
          <p:cNvSpPr txBox="1">
            <a:spLocks noGrp="1"/>
          </p:cNvSpPr>
          <p:nvPr>
            <p:ph type="body" idx="1"/>
          </p:nvPr>
        </p:nvSpPr>
        <p:spPr>
          <a:xfrm>
            <a:off x="550500" y="1353950"/>
            <a:ext cx="63147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Predicting How U.S. Counties will Vote in Presidential Elections Through Analysis of Socio-Economic Factors, Voting Heuristics, and Party Platforms, Stoffa et al, 2018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200">
              <a:solidFill>
                <a:srgbClr val="000000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70" name="Google Shape;170;p17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71" name="Google Shape;17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1888" y="2026525"/>
            <a:ext cx="3304926" cy="2783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>
            <a:spLocks noGrp="1"/>
          </p:cNvSpPr>
          <p:nvPr>
            <p:ph type="title"/>
          </p:nvPr>
        </p:nvSpPr>
        <p:spPr>
          <a:xfrm>
            <a:off x="550500" y="7379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77" name="Google Shape;177;p18"/>
          <p:cNvSpPr txBox="1">
            <a:spLocks noGrp="1"/>
          </p:cNvSpPr>
          <p:nvPr>
            <p:ph type="body" idx="1"/>
          </p:nvPr>
        </p:nvSpPr>
        <p:spPr>
          <a:xfrm>
            <a:off x="550500" y="1353950"/>
            <a:ext cx="35682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200">
                <a:solidFill>
                  <a:srgbClr val="000000"/>
                </a:solidFill>
              </a:rPr>
              <a:t>Predicting Election Results, Mitrani, 2019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178" name="Google Shape;178;p18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179" name="Google Shape;1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550" y="1845825"/>
            <a:ext cx="3497024" cy="266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"/>
          <p:cNvSpPr txBox="1">
            <a:spLocks noGrp="1"/>
          </p:cNvSpPr>
          <p:nvPr>
            <p:ph type="title"/>
          </p:nvPr>
        </p:nvSpPr>
        <p:spPr>
          <a:xfrm>
            <a:off x="550500" y="4169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Proposal</a:t>
            </a:r>
            <a:endParaRPr/>
          </a:p>
        </p:txBody>
      </p:sp>
      <p:sp>
        <p:nvSpPr>
          <p:cNvPr id="185" name="Google Shape;185;p19"/>
          <p:cNvSpPr txBox="1">
            <a:spLocks noGrp="1"/>
          </p:cNvSpPr>
          <p:nvPr>
            <p:ph type="body" idx="1"/>
          </p:nvPr>
        </p:nvSpPr>
        <p:spPr>
          <a:xfrm>
            <a:off x="550500" y="105479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Develop a regression model that accurately predicts the percentage of Trump’s vote in a county (2016 &amp; 2020 Election)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Develop a classification model that accurately predicts the candidate who wins majority vote in a county (2016 &amp; 2020 election)</a:t>
            </a:r>
            <a:endParaRPr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▸"/>
            </a:pPr>
            <a:r>
              <a:rPr lang="en"/>
              <a:t>Gain insights into which predictors changed and how over the course of the two election cycles.</a:t>
            </a:r>
            <a:endParaRPr/>
          </a:p>
        </p:txBody>
      </p:sp>
      <p:sp>
        <p:nvSpPr>
          <p:cNvPr id="186" name="Google Shape;186;p19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0"/>
          <p:cNvSpPr txBox="1">
            <a:spLocks noGrp="1"/>
          </p:cNvSpPr>
          <p:nvPr>
            <p:ph type="ctrTitle"/>
          </p:nvPr>
        </p:nvSpPr>
        <p:spPr>
          <a:xfrm>
            <a:off x="550500" y="3044025"/>
            <a:ext cx="36387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>
                <a:solidFill>
                  <a:schemeClr val="accent3"/>
                </a:solidFill>
              </a:rPr>
              <a:t>Methodology</a:t>
            </a:r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3">
            <a:alphaModFix amt="49000"/>
          </a:blip>
          <a:srcRect/>
          <a:stretch/>
        </p:blipFill>
        <p:spPr>
          <a:xfrm>
            <a:off x="4459475" y="1244200"/>
            <a:ext cx="4147702" cy="2655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470225" y="233125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Our Data</a:t>
            </a:r>
            <a:endParaRPr/>
          </a:p>
        </p:txBody>
      </p:sp>
      <p:sp>
        <p:nvSpPr>
          <p:cNvPr id="198" name="Google Shape;198;p21"/>
          <p:cNvSpPr txBox="1">
            <a:spLocks noGrp="1"/>
          </p:cNvSpPr>
          <p:nvPr>
            <p:ph type="body" idx="1"/>
          </p:nvPr>
        </p:nvSpPr>
        <p:spPr>
          <a:xfrm>
            <a:off x="538750" y="629425"/>
            <a:ext cx="64050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 sz="2000"/>
              <a:t>Collected from Kaggle</a:t>
            </a:r>
            <a:endParaRPr sz="2000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 sz="2000" b="1"/>
              <a:t>“Election, COVID, and Demographic Data by County”</a:t>
            </a:r>
            <a:endParaRPr sz="2000" b="1"/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▸"/>
            </a:pPr>
            <a:r>
              <a:rPr lang="en" sz="2000"/>
              <a:t>Variables include economic indicators (Income, Unemployment Rate, etc), race percentages (% White, % Black, etc), and many variables related to type of profession</a:t>
            </a:r>
            <a:endParaRPr sz="2000"/>
          </a:p>
        </p:txBody>
      </p:sp>
      <p:sp>
        <p:nvSpPr>
          <p:cNvPr id="199" name="Google Shape;199;p21"/>
          <p:cNvSpPr txBox="1">
            <a:spLocks noGrp="1"/>
          </p:cNvSpPr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00" name="Google Shape;20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8250" y="2524375"/>
            <a:ext cx="4646000" cy="25190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Jessica template">
  <a:themeElements>
    <a:clrScheme name="Custom 347">
      <a:dk1>
        <a:srgbClr val="062133"/>
      </a:dk1>
      <a:lt1>
        <a:srgbClr val="FFFFFF"/>
      </a:lt1>
      <a:dk2>
        <a:srgbClr val="878E92"/>
      </a:dk2>
      <a:lt2>
        <a:srgbClr val="E9EEF0"/>
      </a:lt2>
      <a:accent1>
        <a:srgbClr val="0DB8CC"/>
      </a:accent1>
      <a:accent2>
        <a:srgbClr val="FFA604"/>
      </a:accent2>
      <a:accent3>
        <a:srgbClr val="00799E"/>
      </a:accent3>
      <a:accent4>
        <a:srgbClr val="32E4C8"/>
      </a:accent4>
      <a:accent5>
        <a:srgbClr val="FFD104"/>
      </a:accent5>
      <a:accent6>
        <a:srgbClr val="2EC9FF"/>
      </a:accent6>
      <a:hlink>
        <a:srgbClr val="00799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1207</Words>
  <Application>Microsoft Office PowerPoint</Application>
  <PresentationFormat>On-screen Show (16:9)</PresentationFormat>
  <Paragraphs>251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Oswald</vt:lpstr>
      <vt:lpstr>News Cycle</vt:lpstr>
      <vt:lpstr>Century Schoolbook</vt:lpstr>
      <vt:lpstr>Calibri</vt:lpstr>
      <vt:lpstr>Arial</vt:lpstr>
      <vt:lpstr>Jessica template</vt:lpstr>
      <vt:lpstr>Predicting Presidential General Election Outcomes at County-Level</vt:lpstr>
      <vt:lpstr>Background/ Introduction</vt:lpstr>
      <vt:lpstr>Problem</vt:lpstr>
      <vt:lpstr>Introduction</vt:lpstr>
      <vt:lpstr>Introduction</vt:lpstr>
      <vt:lpstr>Introduction</vt:lpstr>
      <vt:lpstr>Proposal</vt:lpstr>
      <vt:lpstr>Methodology</vt:lpstr>
      <vt:lpstr>Our Data</vt:lpstr>
      <vt:lpstr>Cleaning and Processing</vt:lpstr>
      <vt:lpstr>Methods Used</vt:lpstr>
      <vt:lpstr>Results</vt:lpstr>
      <vt:lpstr>2016 Regression Model</vt:lpstr>
      <vt:lpstr>2016 Regression Model</vt:lpstr>
      <vt:lpstr>2016 Regression Model</vt:lpstr>
      <vt:lpstr>2016 Regression Model</vt:lpstr>
      <vt:lpstr>2020 Regression Model</vt:lpstr>
      <vt:lpstr>2020 Regression Model</vt:lpstr>
      <vt:lpstr>2016 Classification Model</vt:lpstr>
      <vt:lpstr>2016 Classification Model</vt:lpstr>
      <vt:lpstr>2016 Classification Model</vt:lpstr>
      <vt:lpstr>2016 Classification Model</vt:lpstr>
      <vt:lpstr>2016 Classification Model</vt:lpstr>
      <vt:lpstr>2016 Classification Model</vt:lpstr>
      <vt:lpstr>2020 Classification Model</vt:lpstr>
      <vt:lpstr>2020 Classification Model</vt:lpstr>
      <vt:lpstr>Discussion: What We Really Learned</vt:lpstr>
      <vt:lpstr>Interpreting Results</vt:lpstr>
      <vt:lpstr>Interpreting Results</vt:lpstr>
      <vt:lpstr>Interpreting Results</vt:lpstr>
      <vt:lpstr>Interpreting Results</vt:lpstr>
      <vt:lpstr>Interpreting Results</vt:lpstr>
      <vt:lpstr>Limitations</vt:lpstr>
      <vt:lpstr>Importance of Model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Presidential General Election Outcomes at County-Level</dc:title>
  <cp:lastModifiedBy>Maya</cp:lastModifiedBy>
  <cp:revision>1</cp:revision>
  <dcterms:modified xsi:type="dcterms:W3CDTF">2021-07-23T14:11:32Z</dcterms:modified>
</cp:coreProperties>
</file>